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theme/theme2.xml" ContentType="application/vnd.openxmlformats-officedocument.theme+xml"/>
  <Override PartName="/ppt/viewProps.xml" ContentType="application/vnd.openxmlformats-officedocument.presentationml.viewProps+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5"/>
  </p:notesMasterIdLst>
  <p:sldIdLst>
    <p:sldId id="256" r:id="rId2"/>
    <p:sldId id="257" r:id="rId3"/>
    <p:sldId id="258" r:id="rId4"/>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767"/>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51"/>
    <p:restoredTop sz="94595"/>
  </p:normalViewPr>
  <p:slideViewPr>
    <p:cSldViewPr snapToGrid="0" snapToObjects="1">
      <p:cViewPr varScale="1">
        <p:scale>
          <a:sx n="76" d="100"/>
          <a:sy n="76" d="100"/>
        </p:scale>
        <p:origin x="-2256" y="-120"/>
      </p:cViewPr>
      <p:guideLst>
        <p:guide orient="horz" pos="312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6C7AE5-3C6C-304C-8DB1-E366466F9F95}" type="datetimeFigureOut">
              <a:rPr lang="fr-FR" smtClean="0"/>
              <a:pPr/>
              <a:t>10/12/21</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02C525-0EFA-7746-B6A5-4A7E7E637A0D}"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47497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902C525-0EFA-7746-B6A5-4A7E7E637A0D}" type="slidenum">
              <a:rPr lang="fr-FR" smtClean="0"/>
              <a:pPr/>
              <a:t>1</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57895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4B12E41-E015-3E47-B204-3A26B85948EE}" type="datetimeFigureOut">
              <a:rPr lang="fr-FR" smtClean="0"/>
              <a:pPr/>
              <a:t>10/12/21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6026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04B12E41-E015-3E47-B204-3A26B85948EE}" type="datetimeFigureOut">
              <a:rPr lang="fr-FR" smtClean="0"/>
              <a:pPr/>
              <a:t>10/12/21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17588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04B12E41-E015-3E47-B204-3A26B85948EE}" type="datetimeFigureOut">
              <a:rPr lang="fr-FR" smtClean="0"/>
              <a:pPr/>
              <a:t>10/12/21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13923511"/>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04B12E41-E015-3E47-B204-3A26B85948EE}" type="datetimeFigureOut">
              <a:rPr lang="fr-FR" smtClean="0"/>
              <a:pPr/>
              <a:t>10/12/21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22755688"/>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04B12E41-E015-3E47-B204-3A26B85948EE}" type="datetimeFigureOut">
              <a:rPr lang="fr-FR" smtClean="0"/>
              <a:pPr/>
              <a:t>10/12/21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59946649"/>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04B12E41-E015-3E47-B204-3A26B85948EE}" type="datetimeFigureOut">
              <a:rPr lang="fr-FR" smtClean="0"/>
              <a:pPr/>
              <a:t>10/12/21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96120"/>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04B12E41-E015-3E47-B204-3A26B85948EE}" type="datetimeFigureOut">
              <a:rPr lang="fr-FR" smtClean="0"/>
              <a:pPr/>
              <a:t>10/12/21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4261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4B12E41-E015-3E47-B204-3A26B85948EE}" type="datetimeFigureOut">
              <a:rPr lang="fr-FR" smtClean="0"/>
              <a:pPr/>
              <a:t>10/12/21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798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12E41-E015-3E47-B204-3A26B85948EE}" type="datetimeFigureOut">
              <a:rPr lang="fr-FR" smtClean="0"/>
              <a:pPr/>
              <a:t>10/12/21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40468257"/>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04B12E41-E015-3E47-B204-3A26B85948EE}" type="datetimeFigureOut">
              <a:rPr lang="fr-FR" smtClean="0"/>
              <a:pPr/>
              <a:t>10/12/21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22959419"/>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04B12E41-E015-3E47-B204-3A26B85948EE}" type="datetimeFigureOut">
              <a:rPr lang="fr-FR" smtClean="0"/>
              <a:pPr/>
              <a:t>10/12/21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240673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4B12E41-E015-3E47-B204-3A26B85948EE}" type="datetimeFigureOut">
              <a:rPr lang="fr-FR" smtClean="0"/>
              <a:pPr/>
              <a:t>10/12/21</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B8FBB4-FB36-3541-8B46-A8D5EF2AA3A6}"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80082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ecolesophrologie-85.com" TargetMode="Externa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ZoneTexte 3">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A03804F0-CE60-AB4C-9A55-45C3ED935352}"/>
              </a:ext>
            </a:extLst>
          </p:cNvPr>
          <p:cNvSpPr txBox="1"/>
          <p:nvPr/>
        </p:nvSpPr>
        <p:spPr>
          <a:xfrm>
            <a:off x="233465" y="136187"/>
            <a:ext cx="6070058" cy="584776"/>
          </a:xfrm>
          <a:prstGeom prst="rect">
            <a:avLst/>
          </a:prstGeom>
          <a:noFill/>
        </p:spPr>
        <p:txBody>
          <a:bodyPr wrap="square" rtlCol="0">
            <a:spAutoFit/>
          </a:bodyPr>
          <a:lstStyle/>
          <a:p>
            <a:pPr algn="ctr"/>
            <a:r>
              <a:rPr lang="fr-FR" sz="3200" dirty="0" smtClean="0">
                <a:solidFill>
                  <a:srgbClr val="FF0000"/>
                </a:solidFill>
                <a:latin typeface="Baskerville Old Face" panose="02020602080505020303" pitchFamily="18" charset="77"/>
              </a:rPr>
              <a:t>Séminaire </a:t>
            </a:r>
            <a:r>
              <a:rPr lang="fr-FR" sz="3200" dirty="0" err="1" smtClean="0">
                <a:solidFill>
                  <a:srgbClr val="FF0000"/>
                </a:solidFill>
                <a:latin typeface="Baskerville Old Face" panose="02020602080505020303" pitchFamily="18" charset="77"/>
              </a:rPr>
              <a:t>Hand-dys</a:t>
            </a:r>
            <a:r>
              <a:rPr lang="fr-FR" sz="3200" dirty="0" smtClean="0">
                <a:solidFill>
                  <a:srgbClr val="FF0000"/>
                </a:solidFill>
                <a:latin typeface="Baskerville Old Face" panose="02020602080505020303" pitchFamily="18" charset="77"/>
              </a:rPr>
              <a:t> +</a:t>
            </a:r>
            <a:endParaRPr lang="fr-FR" sz="3200" dirty="0">
              <a:solidFill>
                <a:srgbClr val="FF0000"/>
              </a:solidFill>
              <a:latin typeface="Baskerville Old Face" panose="02020602080505020303" pitchFamily="18" charset="77"/>
            </a:endParaRPr>
          </a:p>
        </p:txBody>
      </p:sp>
      <p:sp>
        <p:nvSpPr>
          <p:cNvPr id="6" name="Rectangle 1">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C2EED1C4-C0C5-5241-A2AC-EF870C44C4DA}"/>
              </a:ext>
            </a:extLst>
          </p:cNvPr>
          <p:cNvSpPr>
            <a:spLocks noChangeArrowheads="1"/>
          </p:cNvSpPr>
          <p:nvPr/>
        </p:nvSpPr>
        <p:spPr bwMode="auto">
          <a:xfrm>
            <a:off x="194550" y="7977508"/>
            <a:ext cx="6459165" cy="1754327"/>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0" i="0" u="none" strike="noStrike" cap="none" normalizeH="0" baseline="0" dirty="0">
                <a:ln>
                  <a:noFill/>
                </a:ln>
                <a:solidFill>
                  <a:schemeClr val="tx1"/>
                </a:solidFill>
                <a:effectLst/>
                <a:latin typeface="Baskerville Old Face" panose="02020602080505020303" pitchFamily="18" charset="77"/>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Baskerville Old Face" panose="02020602080505020303" pitchFamily="18" charset="77"/>
              </a:rPr>
              <a:t>Prochaines dates de formation</a:t>
            </a:r>
            <a:r>
              <a:rPr kumimoji="0" lang="fr-FR" altLang="fr-FR" b="0" i="0" u="none" strike="noStrike" cap="none" normalizeH="0" baseline="0" dirty="0">
                <a:ln>
                  <a:noFill/>
                </a:ln>
                <a:solidFill>
                  <a:schemeClr val="tx1"/>
                </a:solidFill>
                <a:effectLst/>
                <a:latin typeface="Baskerville Old Face" panose="02020602080505020303" pitchFamily="18" charset="77"/>
              </a:rPr>
              <a:t>: du</a:t>
            </a:r>
            <a:r>
              <a:rPr kumimoji="0" lang="fr-FR" altLang="fr-FR" b="0" i="0" u="none" strike="noStrike" cap="none" normalizeH="0" baseline="0" dirty="0" smtClean="0">
                <a:ln>
                  <a:noFill/>
                </a:ln>
                <a:solidFill>
                  <a:schemeClr val="tx1"/>
                </a:solidFill>
                <a:effectLst/>
                <a:latin typeface="Baskerville Old Face" panose="02020602080505020303" pitchFamily="18" charset="77"/>
              </a:rPr>
              <a:t> 2 au 5 mai 2022</a:t>
            </a:r>
            <a:br>
              <a:rPr kumimoji="0" lang="fr-FR" altLang="fr-FR" b="0" i="0" u="none" strike="noStrike" cap="none" normalizeH="0" baseline="0" dirty="0" smtClean="0">
                <a:ln>
                  <a:noFill/>
                </a:ln>
                <a:solidFill>
                  <a:schemeClr val="tx1"/>
                </a:solidFill>
                <a:effectLst/>
                <a:latin typeface="Baskerville Old Face" panose="02020602080505020303" pitchFamily="18" charset="77"/>
              </a:rPr>
            </a:br>
            <a:r>
              <a:rPr kumimoji="0" lang="fr-FR" altLang="fr-FR" b="1" i="0" u="none" strike="noStrike" cap="none" normalizeH="0" baseline="0" dirty="0" smtClean="0">
                <a:ln>
                  <a:noFill/>
                </a:ln>
                <a:solidFill>
                  <a:schemeClr val="tx1"/>
                </a:solidFill>
                <a:effectLst/>
                <a:latin typeface="Baskerville Old Face" panose="02020602080505020303" pitchFamily="18" charset="77"/>
              </a:rPr>
              <a:t>Intervenant:</a:t>
            </a:r>
            <a:r>
              <a:rPr kumimoji="0" lang="fr-FR" altLang="fr-FR" b="0" i="0" u="none" strike="noStrike" cap="none" normalizeH="0" baseline="0" dirty="0" smtClean="0">
                <a:ln>
                  <a:noFill/>
                </a:ln>
                <a:solidFill>
                  <a:schemeClr val="tx1"/>
                </a:solidFill>
                <a:effectLst/>
                <a:latin typeface="Baskerville Old Face" panose="02020602080505020303" pitchFamily="18" charset="77"/>
              </a:rPr>
              <a:t> Valérie Altare – Celia Salomon</a:t>
            </a:r>
            <a:br>
              <a:rPr kumimoji="0" lang="fr-FR" altLang="fr-FR" b="0" i="0" u="none" strike="noStrike" cap="none" normalizeH="0" baseline="0" dirty="0" smtClean="0">
                <a:ln>
                  <a:noFill/>
                </a:ln>
                <a:solidFill>
                  <a:schemeClr val="tx1"/>
                </a:solidFill>
                <a:effectLst/>
                <a:latin typeface="Baskerville Old Face" panose="02020602080505020303" pitchFamily="18" charset="77"/>
              </a:rPr>
            </a:br>
            <a:r>
              <a:rPr kumimoji="0" lang="fr-FR" altLang="fr-FR" b="1" i="0" u="none" strike="noStrike" cap="none" normalizeH="0" baseline="0" dirty="0">
                <a:ln>
                  <a:noFill/>
                </a:ln>
                <a:solidFill>
                  <a:schemeClr val="tx1"/>
                </a:solidFill>
                <a:effectLst/>
                <a:latin typeface="Baskerville Old Face" panose="02020602080505020303" pitchFamily="18" charset="77"/>
              </a:rPr>
              <a:t>Lieu</a:t>
            </a:r>
            <a:r>
              <a:rPr kumimoji="0" lang="fr-FR" altLang="fr-FR" b="0" i="0" u="none" strike="noStrike" cap="none" normalizeH="0" baseline="0" dirty="0" smtClean="0">
                <a:ln>
                  <a:noFill/>
                </a:ln>
                <a:solidFill>
                  <a:schemeClr val="tx1"/>
                </a:solidFill>
                <a:effectLst/>
                <a:latin typeface="Baskerville Old Face" panose="02020602080505020303" pitchFamily="18" charset="77"/>
              </a:rPr>
              <a:t>: La </a:t>
            </a:r>
            <a:r>
              <a:rPr kumimoji="0" lang="fr-FR" altLang="fr-FR" b="0" i="0" u="none" strike="noStrike" cap="none" normalizeH="0" baseline="0" dirty="0">
                <a:ln>
                  <a:noFill/>
                </a:ln>
                <a:solidFill>
                  <a:schemeClr val="tx1"/>
                </a:solidFill>
                <a:effectLst/>
                <a:latin typeface="Baskerville Old Face" panose="02020602080505020303" pitchFamily="18" charset="77"/>
              </a:rPr>
              <a:t>Roche sur </a:t>
            </a:r>
            <a:r>
              <a:rPr kumimoji="0" lang="fr-FR" altLang="fr-FR" b="0" i="0" u="none" strike="noStrike" cap="none" normalizeH="0" baseline="0" dirty="0" err="1" smtClean="0">
                <a:ln>
                  <a:noFill/>
                </a:ln>
                <a:solidFill>
                  <a:schemeClr val="tx1"/>
                </a:solidFill>
                <a:effectLst/>
                <a:latin typeface="Baskerville Old Face" panose="02020602080505020303" pitchFamily="18" charset="77"/>
              </a:rPr>
              <a:t>yon</a:t>
            </a:r>
            <a:r>
              <a:rPr kumimoji="0" lang="fr-FR" altLang="fr-FR" b="0" i="0" u="none" strike="noStrike" cap="none" normalizeH="0" baseline="0" dirty="0" smtClean="0">
                <a:ln>
                  <a:noFill/>
                </a:ln>
                <a:solidFill>
                  <a:schemeClr val="tx1"/>
                </a:solidFill>
                <a:effectLst/>
                <a:latin typeface="Baskerville Old Face" panose="02020602080505020303" pitchFamily="18" charset="77"/>
              </a:rPr>
              <a:t>,</a:t>
            </a:r>
            <a:r>
              <a:rPr kumimoji="0" lang="fr-FR" altLang="fr-FR" b="0" i="0" u="none" strike="noStrike" cap="none" normalizeH="0" dirty="0" smtClean="0">
                <a:ln>
                  <a:noFill/>
                </a:ln>
                <a:solidFill>
                  <a:schemeClr val="tx1"/>
                </a:solidFill>
                <a:effectLst/>
                <a:latin typeface="Baskerville Old Face" panose="02020602080505020303" pitchFamily="18" charset="77"/>
              </a:rPr>
              <a:t> boulevard </a:t>
            </a:r>
            <a:r>
              <a:rPr kumimoji="0" lang="fr-FR" altLang="fr-FR" b="0" i="0" u="none" strike="noStrike" cap="none" normalizeH="0" dirty="0" smtClean="0">
                <a:ln>
                  <a:noFill/>
                </a:ln>
                <a:solidFill>
                  <a:schemeClr val="tx1"/>
                </a:solidFill>
                <a:effectLst/>
                <a:latin typeface="Baskerville Old Face" panose="02020602080505020303" pitchFamily="18" charset="77"/>
              </a:rPr>
              <a:t>Rivoli ou </a:t>
            </a:r>
            <a:r>
              <a:rPr kumimoji="0" lang="fr-FR" altLang="fr-FR" b="0" i="0" u="none" strike="noStrike" cap="none" normalizeH="0" dirty="0" err="1" smtClean="0">
                <a:ln>
                  <a:noFill/>
                </a:ln>
                <a:solidFill>
                  <a:schemeClr val="tx1"/>
                </a:solidFill>
                <a:effectLst/>
                <a:latin typeface="Baskerville Old Face" panose="02020602080505020303" pitchFamily="18" charset="77"/>
              </a:rPr>
              <a:t>Evfs</a:t>
            </a:r>
            <a:r>
              <a:rPr kumimoji="0" lang="fr-FR" altLang="fr-FR" b="0" i="0" u="none" strike="noStrike" cap="none" normalizeH="0" dirty="0" smtClean="0">
                <a:ln>
                  <a:noFill/>
                </a:ln>
                <a:solidFill>
                  <a:schemeClr val="tx1"/>
                </a:solidFill>
                <a:effectLst/>
                <a:latin typeface="Baskerville Old Face" panose="02020602080505020303" pitchFamily="18" charset="77"/>
              </a:rPr>
              <a:t> les Essarts</a:t>
            </a:r>
            <a:endParaRPr kumimoji="0" lang="fr-FR" altLang="fr-FR" b="0" i="0" u="none" strike="noStrike" cap="none" normalizeH="0" baseline="0" dirty="0" smtClean="0">
              <a:ln>
                <a:noFill/>
              </a:ln>
              <a:solidFill>
                <a:schemeClr val="tx1"/>
              </a:solidFill>
              <a:effectLst/>
              <a:latin typeface="Baskerville Old Face" panose="02020602080505020303" pitchFamily="18" charset="77"/>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dirty="0">
              <a:latin typeface="Baskerville Old Face" panose="02020602080505020303" pitchFamily="18" charset="7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b="0" i="0" u="none" strike="noStrike" cap="none" normalizeH="0" baseline="0" dirty="0">
              <a:ln>
                <a:noFill/>
              </a:ln>
              <a:solidFill>
                <a:schemeClr val="tx1"/>
              </a:solidFill>
              <a:effectLst/>
              <a:latin typeface="Baskerville Old Face" panose="02020602080505020303" pitchFamily="18" charset="77"/>
            </a:endParaRPr>
          </a:p>
        </p:txBody>
      </p:sp>
      <p:sp>
        <p:nvSpPr>
          <p:cNvPr id="8" name="Rectangle 7"/>
          <p:cNvSpPr/>
          <p:nvPr/>
        </p:nvSpPr>
        <p:spPr>
          <a:xfrm>
            <a:off x="233465" y="930680"/>
            <a:ext cx="6420250" cy="7294305"/>
          </a:xfrm>
          <a:prstGeom prst="rect">
            <a:avLst/>
          </a:prstGeom>
        </p:spPr>
        <p:txBody>
          <a:bodyPr wrap="square">
            <a:spAutoFit/>
          </a:bodyPr>
          <a:lstStyle/>
          <a:p>
            <a:r>
              <a:rPr lang="fr-FR" dirty="0" smtClean="0">
                <a:latin typeface="Baskerville Old Face"/>
                <a:cs typeface="Baskerville Old Face"/>
              </a:rPr>
              <a:t>Très attentifs au bien vivre de chacun, nous avons pu constater depuis de longues années, en exercice en cabinet,  que de plus en plus de personnes, en situation de handicap, pour elles ou pour leurs enfants, venaient nous consulter.</a:t>
            </a:r>
          </a:p>
          <a:p>
            <a:endParaRPr lang="fr-FR" dirty="0" smtClean="0">
              <a:latin typeface="Baskerville Old Face"/>
              <a:cs typeface="Baskerville Old Face"/>
            </a:endParaRPr>
          </a:p>
          <a:p>
            <a:r>
              <a:rPr lang="fr-FR" dirty="0" smtClean="0">
                <a:latin typeface="Baskerville Old Face"/>
                <a:cs typeface="Baskerville Old Face"/>
              </a:rPr>
              <a:t>Nous avons décidé de proposer au plus grand nombre une méthode, mise au point par Mme Altare (Infirmière DE, sophrologue clinicienne et psychanalyste,  mouvements </a:t>
            </a:r>
            <a:r>
              <a:rPr lang="fr-FR" dirty="0" err="1" smtClean="0">
                <a:latin typeface="Baskerville Old Face"/>
                <a:cs typeface="Baskerville Old Face"/>
              </a:rPr>
              <a:t>occulaires</a:t>
            </a:r>
            <a:r>
              <a:rPr lang="fr-FR" dirty="0" smtClean="0">
                <a:latin typeface="Baskerville Old Face"/>
                <a:cs typeface="Baskerville Old Face"/>
              </a:rPr>
              <a:t>), qui permettraient à tous ceux en situation de handicap (pour eux, pour leurs enfants ou pour les personnes rencontrées dans le cadre de leur profession) de savoir "comment faire", car des solutions existent, ce n'est pas une fatalité.</a:t>
            </a:r>
          </a:p>
          <a:p>
            <a:endParaRPr lang="fr-FR" dirty="0" smtClean="0">
              <a:latin typeface="Baskerville Old Face"/>
              <a:cs typeface="Baskerville Old Face"/>
            </a:endParaRPr>
          </a:p>
          <a:p>
            <a:r>
              <a:rPr lang="fr-FR" dirty="0" smtClean="0">
                <a:latin typeface="Baskerville Old Face"/>
                <a:cs typeface="Baskerville Old Face"/>
              </a:rPr>
              <a:t>Cette méthode regroupe:</a:t>
            </a:r>
            <a:br>
              <a:rPr lang="fr-FR" dirty="0" smtClean="0">
                <a:latin typeface="Baskerville Old Face"/>
                <a:cs typeface="Baskerville Old Face"/>
              </a:rPr>
            </a:br>
            <a:endParaRPr lang="fr-FR" dirty="0" smtClean="0">
              <a:latin typeface="Baskerville Old Face"/>
              <a:cs typeface="Baskerville Old Face"/>
            </a:endParaRPr>
          </a:p>
          <a:p>
            <a:r>
              <a:rPr lang="fr-FR" dirty="0" smtClean="0">
                <a:latin typeface="Baskerville Old Face"/>
                <a:cs typeface="Baskerville Old Face"/>
              </a:rPr>
              <a:t>1/ un travail sur les reflexes </a:t>
            </a:r>
            <a:r>
              <a:rPr lang="fr-FR" dirty="0" err="1" smtClean="0">
                <a:latin typeface="Baskerville Old Face"/>
                <a:cs typeface="Baskerville Old Face"/>
              </a:rPr>
              <a:t>archaiques</a:t>
            </a:r>
            <a:endParaRPr lang="fr-FR" dirty="0" smtClean="0">
              <a:latin typeface="Baskerville Old Face"/>
              <a:cs typeface="Baskerville Old Face"/>
            </a:endParaRPr>
          </a:p>
          <a:p>
            <a:r>
              <a:rPr lang="fr-FR" dirty="0" smtClean="0">
                <a:latin typeface="Baskerville Old Face"/>
                <a:cs typeface="Baskerville Old Face"/>
              </a:rPr>
              <a:t>Les réflexes archaïques sont des mouvements automatiques que l’on observe chez le nouveau-né déclenchés par leurs sens. </a:t>
            </a:r>
          </a:p>
          <a:p>
            <a:r>
              <a:rPr lang="fr-FR" dirty="0" err="1" smtClean="0">
                <a:latin typeface="Baskerville Old Face"/>
                <a:cs typeface="Baskerville Old Face"/>
              </a:rPr>
              <a:t>-Des</a:t>
            </a:r>
            <a:r>
              <a:rPr lang="fr-FR" dirty="0" smtClean="0">
                <a:latin typeface="Baskerville Old Face"/>
                <a:cs typeface="Baskerville Old Face"/>
              </a:rPr>
              <a:t> repérages de reflexes </a:t>
            </a:r>
            <a:r>
              <a:rPr lang="fr-FR" dirty="0" err="1" smtClean="0">
                <a:latin typeface="Baskerville Old Face"/>
                <a:cs typeface="Baskerville Old Face"/>
              </a:rPr>
              <a:t>archaiques</a:t>
            </a:r>
            <a:r>
              <a:rPr lang="fr-FR" dirty="0" smtClean="0">
                <a:latin typeface="Baskerville Old Face"/>
                <a:cs typeface="Baskerville Old Face"/>
              </a:rPr>
              <a:t> non intégrés</a:t>
            </a:r>
          </a:p>
          <a:p>
            <a:r>
              <a:rPr lang="fr-FR" dirty="0" smtClean="0">
                <a:latin typeface="Baskerville Old Face"/>
                <a:cs typeface="Baskerville Old Face"/>
              </a:rPr>
              <a:t>- Des mouvements d'équilibrage des reflexes </a:t>
            </a:r>
            <a:r>
              <a:rPr lang="fr-FR" dirty="0" err="1" smtClean="0">
                <a:latin typeface="Baskerville Old Face"/>
                <a:cs typeface="Baskerville Old Face"/>
              </a:rPr>
              <a:t>archaiques</a:t>
            </a:r>
            <a:r>
              <a:rPr lang="fr-FR" dirty="0" smtClean="0">
                <a:latin typeface="Baskerville Old Face"/>
                <a:cs typeface="Baskerville Old Face"/>
              </a:rPr>
              <a:t> non intégrés</a:t>
            </a:r>
            <a:br>
              <a:rPr lang="fr-FR" dirty="0" smtClean="0">
                <a:latin typeface="Baskerville Old Face"/>
                <a:cs typeface="Baskerville Old Face"/>
              </a:rPr>
            </a:br>
            <a:endParaRPr lang="fr-FR" dirty="0" smtClean="0">
              <a:latin typeface="Baskerville Old Face"/>
              <a:cs typeface="Baskerville Old Face"/>
            </a:endParaRPr>
          </a:p>
          <a:p>
            <a:r>
              <a:rPr lang="fr-FR" dirty="0" smtClean="0">
                <a:latin typeface="Baskerville Old Face"/>
                <a:cs typeface="Baskerville Old Face"/>
              </a:rPr>
              <a:t>2/ Des exercices de </a:t>
            </a:r>
            <a:r>
              <a:rPr lang="fr-FR" dirty="0" err="1" smtClean="0">
                <a:latin typeface="Baskerville Old Face"/>
                <a:cs typeface="Baskerville Old Face"/>
              </a:rPr>
              <a:t>Brain</a:t>
            </a:r>
            <a:r>
              <a:rPr lang="fr-FR" dirty="0" smtClean="0">
                <a:latin typeface="Baskerville Old Face"/>
                <a:cs typeface="Baskerville Old Face"/>
              </a:rPr>
              <a:t> gym et de mouvements </a:t>
            </a:r>
            <a:r>
              <a:rPr lang="fr-FR" dirty="0" err="1" smtClean="0">
                <a:latin typeface="Baskerville Old Face"/>
                <a:cs typeface="Baskerville Old Face"/>
              </a:rPr>
              <a:t>occulaires</a:t>
            </a:r>
            <a:r>
              <a:rPr lang="fr-FR" dirty="0" smtClean="0">
                <a:latin typeface="Baskerville Old Face"/>
                <a:cs typeface="Baskerville Old Face"/>
              </a:rPr>
              <a:t/>
            </a:r>
            <a:br>
              <a:rPr lang="fr-FR" dirty="0" smtClean="0">
                <a:latin typeface="Baskerville Old Face"/>
                <a:cs typeface="Baskerville Old Face"/>
              </a:rPr>
            </a:br>
            <a:endParaRPr lang="fr-FR" dirty="0" smtClean="0">
              <a:latin typeface="Baskerville Old Face"/>
              <a:cs typeface="Baskerville Old Face"/>
            </a:endParaRPr>
          </a:p>
          <a:p>
            <a:r>
              <a:rPr lang="fr-FR" dirty="0" smtClean="0">
                <a:latin typeface="Baskerville Old Face"/>
                <a:cs typeface="Baskerville Old Face"/>
              </a:rPr>
              <a:t>3/ Des exercices de sophrologie</a:t>
            </a:r>
            <a:br>
              <a:rPr lang="fr-FR" dirty="0" smtClean="0">
                <a:latin typeface="Baskerville Old Face"/>
                <a:cs typeface="Baskerville Old Face"/>
              </a:rPr>
            </a:br>
            <a:endParaRPr lang="fr-FR" dirty="0" smtClean="0">
              <a:latin typeface="Baskerville Old Face"/>
              <a:cs typeface="Baskerville Old Face"/>
            </a:endParaRPr>
          </a:p>
          <a:p>
            <a:r>
              <a:rPr lang="fr-FR" dirty="0" smtClean="0">
                <a:latin typeface="Baskerville Old Face"/>
                <a:cs typeface="Baskerville Old Face"/>
              </a:rPr>
              <a:t>4/ Initiation à l’EFT </a:t>
            </a:r>
            <a:endParaRPr lang="en-GB" dirty="0">
              <a:latin typeface="Baskerville Old Face"/>
              <a:cs typeface="Baskerville Old Face"/>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12156633"/>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851A0461-EDE7-274E-9021-FD60FD66049A}"/>
              </a:ext>
            </a:extLst>
          </p:cNvPr>
          <p:cNvSpPr/>
          <p:nvPr/>
        </p:nvSpPr>
        <p:spPr>
          <a:xfrm>
            <a:off x="116734" y="86214"/>
            <a:ext cx="6585626" cy="9787293"/>
          </a:xfrm>
          <a:prstGeom prst="rect">
            <a:avLst/>
          </a:prstGeom>
        </p:spPr>
        <p:txBody>
          <a:bodyPr wrap="square">
            <a:spAutoFit/>
          </a:bodyPr>
          <a:lstStyle/>
          <a:p>
            <a:r>
              <a:rPr lang="fr-FR" b="1" dirty="0">
                <a:latin typeface="Baskerville Old Face"/>
                <a:cs typeface="Baskerville Old Face"/>
              </a:rPr>
              <a:t>Au programme</a:t>
            </a:r>
            <a:endParaRPr lang="fr-FR" dirty="0" smtClean="0">
              <a:latin typeface="Baskerville Old Face"/>
              <a:cs typeface="Baskerville Old Face"/>
            </a:endParaRPr>
          </a:p>
          <a:p>
            <a:pPr>
              <a:buFont typeface="Arial" panose="020B0604020202020204" pitchFamily="34" charset="0"/>
              <a:buChar char="•"/>
            </a:pPr>
            <a:endParaRPr lang="fr-FR" dirty="0" smtClean="0">
              <a:latin typeface="Baskerville Old Face"/>
              <a:cs typeface="Baskerville Old Face"/>
            </a:endParaRPr>
          </a:p>
          <a:p>
            <a:pPr>
              <a:buFont typeface="Arial" panose="020B0604020202020204" pitchFamily="34" charset="0"/>
              <a:buChar char="•"/>
            </a:pPr>
            <a:r>
              <a:rPr lang="fr-FR" dirty="0" smtClean="0">
                <a:latin typeface="Baskerville Old Face"/>
                <a:cs typeface="Baskerville Old Face"/>
              </a:rPr>
              <a:t>Présentation du cerveau</a:t>
            </a:r>
            <a:br>
              <a:rPr lang="fr-FR" dirty="0" smtClean="0">
                <a:latin typeface="Baskerville Old Face"/>
                <a:cs typeface="Baskerville Old Face"/>
              </a:rPr>
            </a:br>
            <a:endParaRPr lang="fr-FR" dirty="0" smtClean="0">
              <a:latin typeface="Baskerville Old Face"/>
              <a:cs typeface="Baskerville Old Face"/>
            </a:endParaRPr>
          </a:p>
          <a:p>
            <a:pPr>
              <a:buFont typeface="Arial" panose="020B0604020202020204" pitchFamily="34" charset="0"/>
              <a:buChar char="•"/>
            </a:pPr>
            <a:r>
              <a:rPr lang="fr-FR" dirty="0" smtClean="0">
                <a:latin typeface="Baskerville Old Face"/>
                <a:cs typeface="Baskerville Old Face"/>
              </a:rPr>
              <a:t>Les mouvements au sol et debout unilatéraux et croisés:</a:t>
            </a:r>
            <a:br>
              <a:rPr lang="fr-FR" dirty="0" smtClean="0">
                <a:latin typeface="Baskerville Old Face"/>
                <a:cs typeface="Baskerville Old Face"/>
              </a:rPr>
            </a:br>
            <a:r>
              <a:rPr lang="fr-FR" dirty="0" smtClean="0">
                <a:latin typeface="Baskerville Old Face"/>
                <a:cs typeface="Baskerville Old Face"/>
              </a:rPr>
              <a:t>Présence de son corps</a:t>
            </a:r>
            <a:br>
              <a:rPr lang="fr-FR" dirty="0" smtClean="0">
                <a:latin typeface="Baskerville Old Face"/>
                <a:cs typeface="Baskerville Old Face"/>
              </a:rPr>
            </a:br>
            <a:r>
              <a:rPr lang="fr-FR" dirty="0" smtClean="0">
                <a:latin typeface="Baskerville Old Face"/>
                <a:cs typeface="Baskerville Old Face"/>
              </a:rPr>
              <a:t>Bercements, retournements, 4 pattes, axes</a:t>
            </a:r>
            <a:br>
              <a:rPr lang="fr-FR" dirty="0" smtClean="0">
                <a:latin typeface="Baskerville Old Face"/>
                <a:cs typeface="Baskerville Old Face"/>
              </a:rPr>
            </a:br>
            <a:endParaRPr lang="fr-FR" dirty="0" smtClean="0">
              <a:latin typeface="Baskerville Old Face"/>
              <a:cs typeface="Baskerville Old Face"/>
            </a:endParaRPr>
          </a:p>
          <a:p>
            <a:pPr>
              <a:buFont typeface="Arial" panose="020B0604020202020204" pitchFamily="34" charset="0"/>
              <a:buChar char="•"/>
            </a:pPr>
            <a:r>
              <a:rPr lang="fr-FR" dirty="0" smtClean="0">
                <a:latin typeface="Baskerville Old Face"/>
                <a:cs typeface="Baskerville Old Face"/>
              </a:rPr>
              <a:t>La respiration</a:t>
            </a:r>
            <a:br>
              <a:rPr lang="fr-FR" dirty="0" smtClean="0">
                <a:latin typeface="Baskerville Old Face"/>
                <a:cs typeface="Baskerville Old Face"/>
              </a:rPr>
            </a:br>
            <a:endParaRPr lang="fr-FR" dirty="0" smtClean="0">
              <a:latin typeface="Baskerville Old Face"/>
              <a:cs typeface="Baskerville Old Face"/>
            </a:endParaRPr>
          </a:p>
          <a:p>
            <a:pPr>
              <a:buFont typeface="Arial" panose="020B0604020202020204" pitchFamily="34" charset="0"/>
              <a:buChar char="•"/>
            </a:pPr>
            <a:r>
              <a:rPr lang="fr-FR" dirty="0" smtClean="0">
                <a:latin typeface="Baskerville Old Face"/>
                <a:cs typeface="Baskerville Old Face"/>
              </a:rPr>
              <a:t>La syntonisation</a:t>
            </a:r>
            <a:br>
              <a:rPr lang="fr-FR" dirty="0" smtClean="0">
                <a:latin typeface="Baskerville Old Face"/>
                <a:cs typeface="Baskerville Old Face"/>
              </a:rPr>
            </a:br>
            <a:endParaRPr lang="fr-FR" dirty="0" smtClean="0">
              <a:latin typeface="Baskerville Old Face"/>
              <a:cs typeface="Baskerville Old Face"/>
            </a:endParaRPr>
          </a:p>
          <a:p>
            <a:pPr>
              <a:buFont typeface="Arial" panose="020B0604020202020204" pitchFamily="34" charset="0"/>
              <a:buChar char="•"/>
            </a:pPr>
            <a:r>
              <a:rPr lang="fr-FR" dirty="0" smtClean="0">
                <a:latin typeface="Baskerville Old Face"/>
                <a:cs typeface="Baskerville Old Face"/>
              </a:rPr>
              <a:t>La pince</a:t>
            </a:r>
            <a:br>
              <a:rPr lang="fr-FR" dirty="0" smtClean="0">
                <a:latin typeface="Baskerville Old Face"/>
                <a:cs typeface="Baskerville Old Face"/>
              </a:rPr>
            </a:br>
            <a:endParaRPr lang="fr-FR" dirty="0" smtClean="0">
              <a:latin typeface="Baskerville Old Face"/>
              <a:cs typeface="Baskerville Old Face"/>
            </a:endParaRPr>
          </a:p>
          <a:p>
            <a:pPr>
              <a:buFont typeface="Arial" panose="020B0604020202020204" pitchFamily="34" charset="0"/>
              <a:buChar char="•"/>
            </a:pPr>
            <a:r>
              <a:rPr lang="fr-FR" dirty="0" smtClean="0">
                <a:latin typeface="Baskerville Old Face"/>
                <a:cs typeface="Baskerville Old Face"/>
              </a:rPr>
              <a:t>L’ECAP</a:t>
            </a:r>
            <a:br>
              <a:rPr lang="fr-FR" dirty="0" smtClean="0">
                <a:latin typeface="Baskerville Old Face"/>
                <a:cs typeface="Baskerville Old Face"/>
              </a:rPr>
            </a:br>
            <a:endParaRPr lang="fr-FR" dirty="0" smtClean="0">
              <a:latin typeface="Baskerville Old Face"/>
              <a:cs typeface="Baskerville Old Face"/>
            </a:endParaRPr>
          </a:p>
          <a:p>
            <a:pPr>
              <a:buFont typeface="Arial" panose="020B0604020202020204" pitchFamily="34" charset="0"/>
              <a:buChar char="•"/>
            </a:pPr>
            <a:r>
              <a:rPr lang="fr-FR" dirty="0" smtClean="0">
                <a:latin typeface="Baskerville Old Face"/>
                <a:cs typeface="Baskerville Old Face"/>
              </a:rPr>
              <a:t>Les reflexes </a:t>
            </a:r>
            <a:r>
              <a:rPr lang="fr-FR" dirty="0" err="1" smtClean="0">
                <a:latin typeface="Baskerville Old Face"/>
                <a:cs typeface="Baskerville Old Face"/>
              </a:rPr>
              <a:t>archaiques</a:t>
            </a:r>
            <a:r>
              <a:rPr lang="fr-FR" dirty="0" smtClean="0">
                <a:latin typeface="Baskerville Old Face"/>
                <a:cs typeface="Baskerville Old Face"/>
              </a:rPr>
              <a:t> à dépister dans les troubles </a:t>
            </a:r>
            <a:r>
              <a:rPr lang="fr-FR" dirty="0" err="1" smtClean="0">
                <a:latin typeface="Baskerville Old Face"/>
                <a:cs typeface="Baskerville Old Face"/>
              </a:rPr>
              <a:t>dys</a:t>
            </a:r>
            <a:r>
              <a:rPr lang="fr-FR" dirty="0" smtClean="0">
                <a:latin typeface="Baskerville Old Face"/>
                <a:cs typeface="Baskerville Old Face"/>
              </a:rPr>
              <a:t> et autistiques</a:t>
            </a:r>
          </a:p>
          <a:p>
            <a:pPr lvl="1">
              <a:buFont typeface="Arial" panose="020B0604020202020204" pitchFamily="34" charset="0"/>
              <a:buChar char="•"/>
            </a:pPr>
            <a:r>
              <a:rPr lang="fr-FR" dirty="0" smtClean="0">
                <a:latin typeface="Baskerville Old Face"/>
                <a:cs typeface="Baskerville Old Face"/>
              </a:rPr>
              <a:t>Fonctionnement</a:t>
            </a:r>
          </a:p>
          <a:p>
            <a:pPr lvl="1">
              <a:buFont typeface="Arial" panose="020B0604020202020204" pitchFamily="34" charset="0"/>
              <a:buChar char="•"/>
            </a:pPr>
            <a:r>
              <a:rPr lang="fr-FR" dirty="0" smtClean="0">
                <a:latin typeface="Baskerville Old Face"/>
                <a:cs typeface="Baskerville Old Face"/>
              </a:rPr>
              <a:t>Repérage</a:t>
            </a:r>
          </a:p>
          <a:p>
            <a:pPr lvl="1">
              <a:buFont typeface="Arial" panose="020B0604020202020204" pitchFamily="34" charset="0"/>
              <a:buChar char="•"/>
            </a:pPr>
            <a:r>
              <a:rPr lang="fr-FR" dirty="0" smtClean="0">
                <a:latin typeface="Baskerville Old Face"/>
                <a:cs typeface="Baskerville Old Face"/>
              </a:rPr>
              <a:t>Equilibrage</a:t>
            </a:r>
          </a:p>
          <a:p>
            <a:pPr lvl="1"/>
            <a:endParaRPr lang="fr-FR" dirty="0" smtClean="0">
              <a:latin typeface="Baskerville Old Face"/>
              <a:cs typeface="Baskerville Old Face"/>
            </a:endParaRPr>
          </a:p>
          <a:p>
            <a:pPr lvl="1"/>
            <a:r>
              <a:rPr lang="fr-FR" dirty="0" smtClean="0">
                <a:latin typeface="Baskerville Old Face"/>
                <a:cs typeface="Baskerville Old Face"/>
              </a:rPr>
              <a:t>- Entraînement d’équilibrage des hémisphères cérébraux</a:t>
            </a:r>
          </a:p>
          <a:p>
            <a:pPr lvl="1"/>
            <a:endParaRPr lang="fr-FR" dirty="0" smtClean="0">
              <a:latin typeface="Baskerville Old Face"/>
              <a:cs typeface="Baskerville Old Face"/>
            </a:endParaRPr>
          </a:p>
          <a:p>
            <a:pPr lvl="1"/>
            <a:r>
              <a:rPr lang="fr-FR" dirty="0" smtClean="0">
                <a:latin typeface="Baskerville Old Face"/>
                <a:cs typeface="Baskerville Old Face"/>
              </a:rPr>
              <a:t>- Les points d’équilibrage émotionnel</a:t>
            </a:r>
          </a:p>
          <a:p>
            <a:pPr lvl="1"/>
            <a:endParaRPr lang="fr-FR" dirty="0" smtClean="0">
              <a:latin typeface="Baskerville Old Face"/>
              <a:cs typeface="Baskerville Old Face"/>
            </a:endParaRPr>
          </a:p>
          <a:p>
            <a:pPr lvl="1"/>
            <a:endParaRPr lang="fr-FR" dirty="0" smtClean="0">
              <a:latin typeface="Baskerville Old Face"/>
              <a:cs typeface="Baskerville Old Face"/>
            </a:endParaRPr>
          </a:p>
          <a:p>
            <a:pPr>
              <a:buFont typeface="Arial" panose="020B0604020202020204" pitchFamily="34" charset="0"/>
              <a:buChar char="•"/>
            </a:pPr>
            <a:r>
              <a:rPr lang="fr-FR" dirty="0" smtClean="0">
                <a:latin typeface="Baskerville Old Face"/>
                <a:cs typeface="Baskerville Old Face"/>
              </a:rPr>
              <a:t>Modalités</a:t>
            </a:r>
          </a:p>
          <a:p>
            <a:r>
              <a:rPr lang="fr-FR" dirty="0" smtClean="0">
                <a:latin typeface="Baskerville Old Face"/>
                <a:cs typeface="Baskerville Old Face"/>
              </a:rPr>
              <a:t>Public concerné: toutes personnes confrontées aux problèmes</a:t>
            </a:r>
          </a:p>
          <a:p>
            <a:r>
              <a:rPr lang="fr-FR" dirty="0" smtClean="0">
                <a:latin typeface="Baskerville Old Face"/>
                <a:cs typeface="Baskerville Old Face"/>
              </a:rPr>
              <a:t>Séminaire pratique</a:t>
            </a:r>
          </a:p>
          <a:p>
            <a:r>
              <a:rPr lang="fr-FR" dirty="0">
                <a:latin typeface="Baskerville Old Face"/>
                <a:cs typeface="Baskerville Old Face"/>
              </a:rPr>
              <a:t>Coût: </a:t>
            </a:r>
            <a:r>
              <a:rPr lang="fr-FR" dirty="0" smtClean="0">
                <a:latin typeface="Baskerville Old Face"/>
                <a:cs typeface="Baskerville Old Face"/>
              </a:rPr>
              <a:t>520 </a:t>
            </a:r>
            <a:r>
              <a:rPr lang="fr-FR" dirty="0">
                <a:latin typeface="Baskerville Old Face"/>
                <a:cs typeface="Baskerville Old Face"/>
              </a:rPr>
              <a:t>euros ttc</a:t>
            </a:r>
            <a:endParaRPr lang="fr-FR" dirty="0" smtClean="0">
              <a:latin typeface="Baskerville Old Face"/>
              <a:cs typeface="Baskerville Old Face"/>
            </a:endParaRPr>
          </a:p>
          <a:p>
            <a:r>
              <a:rPr lang="fr-FR" dirty="0" smtClean="0">
                <a:latin typeface="Baskerville Old Face"/>
                <a:cs typeface="Baskerville Old Face"/>
              </a:rPr>
              <a:t>Frais d'inscription par virement ou par chèque à l'ordre de Valérie Altare 150 euros. </a:t>
            </a:r>
            <a:br>
              <a:rPr lang="fr-FR" dirty="0" smtClean="0">
                <a:latin typeface="Baskerville Old Face"/>
                <a:cs typeface="Baskerville Old Face"/>
              </a:rPr>
            </a:br>
            <a:r>
              <a:rPr lang="fr-FR" dirty="0" smtClean="0">
                <a:latin typeface="Baskerville Old Face"/>
                <a:cs typeface="Baskerville Old Face"/>
              </a:rPr>
              <a:t/>
            </a:r>
            <a:br>
              <a:rPr lang="fr-FR" dirty="0" smtClean="0">
                <a:latin typeface="Baskerville Old Face"/>
                <a:cs typeface="Baskerville Old Face"/>
              </a:rPr>
            </a:br>
            <a:r>
              <a:rPr lang="fr-FR" dirty="0" smtClean="0">
                <a:latin typeface="Baskerville Old Face"/>
                <a:cs typeface="Baskerville Old Face"/>
              </a:rPr>
              <a:t>Matériel demandé: un tapis de sol et un coussin.</a:t>
            </a:r>
            <a:br>
              <a:rPr lang="fr-FR" dirty="0" smtClean="0">
                <a:latin typeface="Baskerville Old Face"/>
                <a:cs typeface="Baskerville Old Face"/>
              </a:rPr>
            </a:br>
            <a:endParaRPr lang="fr-FR" dirty="0">
              <a:latin typeface="Baskerville Old Face"/>
              <a:cs typeface="Baskerville Old Face"/>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57244581"/>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ZoneTexte 4"/>
          <p:cNvSpPr txBox="1"/>
          <p:nvPr/>
        </p:nvSpPr>
        <p:spPr>
          <a:xfrm>
            <a:off x="118795" y="51483"/>
            <a:ext cx="6607019" cy="9571849"/>
          </a:xfrm>
          <a:prstGeom prst="rect">
            <a:avLst/>
          </a:prstGeom>
          <a:noFill/>
        </p:spPr>
        <p:txBody>
          <a:bodyPr wrap="square" rtlCol="0">
            <a:spAutoFit/>
          </a:bodyPr>
          <a:lstStyle/>
          <a:p>
            <a:pPr algn="ctr"/>
            <a:r>
              <a:rPr lang="fr-FR" sz="2000" b="1" dirty="0" smtClean="0">
                <a:latin typeface="Baskerville Old Face"/>
                <a:cs typeface="Baskerville Old Face"/>
              </a:rPr>
              <a:t>Bulletin d’inscription au séminaire</a:t>
            </a:r>
          </a:p>
          <a:p>
            <a:pPr algn="ctr"/>
            <a:r>
              <a:rPr lang="fr-FR" sz="2400" b="1" dirty="0" err="1" smtClean="0">
                <a:latin typeface="Baskerville Old Face"/>
                <a:cs typeface="Baskerville Old Face"/>
              </a:rPr>
              <a:t>Hand-Dys</a:t>
            </a:r>
            <a:r>
              <a:rPr lang="fr-FR" sz="2400" b="1" dirty="0" smtClean="0">
                <a:latin typeface="Baskerville Old Face"/>
                <a:cs typeface="Baskerville Old Face"/>
              </a:rPr>
              <a:t> +</a:t>
            </a:r>
            <a:r>
              <a:rPr lang="fr-FR" dirty="0" smtClean="0">
                <a:latin typeface="Baskerville Old Face"/>
                <a:cs typeface="Baskerville Old Face"/>
              </a:rPr>
              <a:t/>
            </a:r>
            <a:br>
              <a:rPr lang="fr-FR" dirty="0" smtClean="0">
                <a:latin typeface="Baskerville Old Face"/>
                <a:cs typeface="Baskerville Old Face"/>
              </a:rPr>
            </a:br>
            <a:endParaRPr lang="fr-FR" dirty="0" smtClean="0">
              <a:latin typeface="Baskerville Old Face"/>
              <a:cs typeface="Baskerville Old Face"/>
            </a:endParaRPr>
          </a:p>
          <a:p>
            <a:endParaRPr lang="fr-FR" dirty="0" smtClean="0">
              <a:latin typeface="Baskerville Old Face"/>
              <a:cs typeface="Baskerville Old Face"/>
            </a:endParaRPr>
          </a:p>
          <a:p>
            <a:r>
              <a:rPr lang="fr-FR" dirty="0" smtClean="0">
                <a:latin typeface="Baskerville Old Face"/>
                <a:cs typeface="Baskerville Old Face"/>
              </a:rPr>
              <a:t>Nom:___________________________________________</a:t>
            </a:r>
          </a:p>
          <a:p>
            <a:endParaRPr lang="fr-FR" dirty="0" smtClean="0">
              <a:latin typeface="Baskerville Old Face"/>
              <a:cs typeface="Baskerville Old Face"/>
            </a:endParaRPr>
          </a:p>
          <a:p>
            <a:r>
              <a:rPr lang="fr-FR" dirty="0" smtClean="0">
                <a:latin typeface="Baskerville Old Face"/>
                <a:cs typeface="Baskerville Old Face"/>
              </a:rPr>
              <a:t>Prénoms:_______________________________________</a:t>
            </a:r>
          </a:p>
          <a:p>
            <a:endParaRPr lang="fr-FR" dirty="0" smtClean="0">
              <a:latin typeface="Baskerville Old Face"/>
              <a:cs typeface="Baskerville Old Face"/>
            </a:endParaRPr>
          </a:p>
          <a:p>
            <a:r>
              <a:rPr lang="fr-FR" dirty="0" smtClean="0">
                <a:latin typeface="Baskerville Old Face"/>
                <a:cs typeface="Baskerville Old Face"/>
              </a:rPr>
              <a:t>Date et lieu de</a:t>
            </a:r>
          </a:p>
          <a:p>
            <a:r>
              <a:rPr lang="fr-FR" dirty="0" smtClean="0">
                <a:latin typeface="Baskerville Old Face"/>
                <a:cs typeface="Baskerville Old Face"/>
              </a:rPr>
              <a:t>naissance:_______________________________________</a:t>
            </a:r>
          </a:p>
          <a:p>
            <a:endParaRPr lang="fr-FR" dirty="0" smtClean="0">
              <a:latin typeface="Baskerville Old Face"/>
              <a:cs typeface="Baskerville Old Face"/>
            </a:endParaRPr>
          </a:p>
          <a:p>
            <a:r>
              <a:rPr lang="fr-FR" dirty="0" smtClean="0">
                <a:latin typeface="Baskerville Old Face"/>
                <a:cs typeface="Baskerville Old Face"/>
              </a:rPr>
              <a:t>Adresse postale:__________________________________________</a:t>
            </a:r>
          </a:p>
          <a:p>
            <a:r>
              <a:rPr lang="fr-FR" dirty="0" smtClean="0">
                <a:latin typeface="Baskerville Old Face"/>
                <a:cs typeface="Baskerville Old Face"/>
              </a:rPr>
              <a:t>________________________________________________</a:t>
            </a:r>
          </a:p>
          <a:p>
            <a:endParaRPr lang="fr-FR" dirty="0" smtClean="0">
              <a:latin typeface="Baskerville Old Face"/>
              <a:cs typeface="Baskerville Old Face"/>
            </a:endParaRPr>
          </a:p>
          <a:p>
            <a:r>
              <a:rPr lang="fr-FR" dirty="0" smtClean="0">
                <a:latin typeface="Baskerville Old Face"/>
                <a:cs typeface="Baskerville Old Face"/>
              </a:rPr>
              <a:t>Adresse mail:___________________________________</a:t>
            </a:r>
          </a:p>
          <a:p>
            <a:endParaRPr lang="fr-FR" dirty="0" smtClean="0">
              <a:latin typeface="Baskerville Old Face"/>
              <a:cs typeface="Baskerville Old Face"/>
            </a:endParaRPr>
          </a:p>
          <a:p>
            <a:r>
              <a:rPr lang="fr-FR" dirty="0" smtClean="0">
                <a:latin typeface="Baskerville Old Face"/>
                <a:cs typeface="Baskerville Old Face"/>
              </a:rPr>
              <a:t>Téléphone portable: ______________________________</a:t>
            </a:r>
          </a:p>
          <a:p>
            <a:endParaRPr lang="fr-FR" dirty="0" smtClean="0">
              <a:latin typeface="Baskerville Old Face"/>
              <a:cs typeface="Baskerville Old Face"/>
            </a:endParaRPr>
          </a:p>
          <a:p>
            <a:pPr>
              <a:buFont typeface="Wingdings" charset="2"/>
              <a:buChar char="q"/>
            </a:pPr>
            <a:r>
              <a:rPr lang="fr-FR" dirty="0" smtClean="0">
                <a:latin typeface="Baskerville Old Face"/>
                <a:cs typeface="Baskerville Old Face"/>
              </a:rPr>
              <a:t>   Souhaite m’inscrire au séminaire </a:t>
            </a:r>
            <a:r>
              <a:rPr lang="fr-FR" dirty="0" err="1" smtClean="0">
                <a:latin typeface="Baskerville Old Face"/>
                <a:cs typeface="Baskerville Old Face"/>
              </a:rPr>
              <a:t>Hand-dys</a:t>
            </a:r>
            <a:r>
              <a:rPr lang="fr-FR" dirty="0" smtClean="0">
                <a:latin typeface="Baskerville Old Face"/>
                <a:cs typeface="Baskerville Old Face"/>
              </a:rPr>
              <a:t> + du</a:t>
            </a:r>
            <a:r>
              <a:rPr lang="fr-FR" dirty="0" smtClean="0">
                <a:latin typeface="Baskerville Old Face"/>
                <a:cs typeface="Baskerville Old Face"/>
              </a:rPr>
              <a:t> 2 au 5 mai 2022  </a:t>
            </a:r>
            <a:r>
              <a:rPr lang="fr-FR" dirty="0" smtClean="0">
                <a:latin typeface="Baskerville Old Face"/>
                <a:cs typeface="Baskerville Old Face"/>
              </a:rPr>
              <a:t>(3 jours et demi - 24h)</a:t>
            </a:r>
          </a:p>
          <a:p>
            <a:pPr>
              <a:buFont typeface="Wingdings" charset="2"/>
              <a:buChar char="q"/>
            </a:pPr>
            <a:endParaRPr lang="fr-FR" dirty="0" smtClean="0">
              <a:latin typeface="Baskerville Old Face"/>
              <a:cs typeface="Baskerville Old Face"/>
            </a:endParaRPr>
          </a:p>
          <a:p>
            <a:pPr>
              <a:buFont typeface="Wingdings" charset="2"/>
              <a:buChar char="q"/>
            </a:pPr>
            <a:r>
              <a:rPr lang="fr-FR" dirty="0" smtClean="0">
                <a:latin typeface="Baskerville Old Face"/>
                <a:cs typeface="Baskerville Old Face"/>
              </a:rPr>
              <a:t>    Verse par virement ou chèque à l’ordre de Valérie Altare la somme de 150,00* euros. </a:t>
            </a:r>
            <a:br>
              <a:rPr lang="fr-FR" dirty="0" smtClean="0">
                <a:latin typeface="Baskerville Old Face"/>
                <a:cs typeface="Baskerville Old Face"/>
              </a:rPr>
            </a:br>
            <a:r>
              <a:rPr lang="fr-FR" dirty="0" smtClean="0">
                <a:latin typeface="Baskerville Old Face"/>
                <a:cs typeface="Baskerville Old Face"/>
              </a:rPr>
              <a:t>Le restant du soit: 370 euros seront à honorer une semaine avant le début du stage par virement bancaire</a:t>
            </a:r>
          </a:p>
          <a:p>
            <a:endParaRPr lang="fr-FR" dirty="0" smtClean="0">
              <a:latin typeface="Baskerville Old Face"/>
              <a:cs typeface="Baskerville Old Face"/>
            </a:endParaRPr>
          </a:p>
          <a:p>
            <a:pPr>
              <a:buFont typeface="Wingdings" charset="2"/>
              <a:buChar char="q"/>
            </a:pPr>
            <a:r>
              <a:rPr lang="fr-FR" dirty="0" smtClean="0">
                <a:latin typeface="Baskerville Old Face"/>
                <a:cs typeface="Baskerville Old Face"/>
              </a:rPr>
              <a:t>       Reconnaît avoir pris connaissance des modalités de la formation et du matériel à apporter via le site internet</a:t>
            </a:r>
          </a:p>
          <a:p>
            <a:r>
              <a:rPr lang="fr-FR" dirty="0" smtClean="0">
                <a:latin typeface="Baskerville Old Face"/>
                <a:cs typeface="Baskerville Old Face"/>
                <a:hlinkClick r:id="rId2"/>
              </a:rPr>
              <a:t>https://www.ecolesophrologie-85.com</a:t>
            </a:r>
            <a:r>
              <a:rPr lang="fr-FR" dirty="0" smtClean="0">
                <a:latin typeface="Baskerville Old Face"/>
                <a:cs typeface="Baskerville Old Face"/>
              </a:rPr>
              <a:t>, dès la page d’accueil ouverte descendre en bas de la page dans l’actu de l’EVFS </a:t>
            </a:r>
          </a:p>
          <a:p>
            <a:endParaRPr lang="fr-FR" dirty="0" smtClean="0">
              <a:latin typeface="Baskerville Old Face"/>
              <a:cs typeface="Baskerville Old Face"/>
            </a:endParaRPr>
          </a:p>
          <a:p>
            <a:r>
              <a:rPr lang="fr-FR" dirty="0" smtClean="0">
                <a:latin typeface="Baskerville Old Face"/>
                <a:cs typeface="Baskerville Old Face"/>
              </a:rPr>
              <a:t>     Date et signature</a:t>
            </a:r>
          </a:p>
          <a:p>
            <a:endParaRPr lang="fr-FR" dirty="0" smtClean="0">
              <a:latin typeface="Baskerville Old Face"/>
              <a:cs typeface="Baskerville Old Face"/>
            </a:endParaRPr>
          </a:p>
          <a:p>
            <a:r>
              <a:rPr lang="fr-FR" sz="1400" dirty="0" smtClean="0">
                <a:latin typeface="Baskerville Old Face"/>
                <a:cs typeface="Baskerville Old Face"/>
              </a:rPr>
              <a:t>* Si le stage de formation a bien lieu, aucun remboursement d’acompte ne sera possible  </a:t>
            </a:r>
            <a:endParaRPr lang="en-GB" sz="1400" dirty="0">
              <a:latin typeface="Baskerville Old Face"/>
              <a:cs typeface="Baskerville Old Face"/>
            </a:endParaRPr>
          </a:p>
        </p:txBody>
      </p:sp>
      <p:pic>
        <p:nvPicPr>
          <p:cNvPr id="6" name="Image 5"/>
          <p:cNvPicPr>
            <a:picLocks noChangeAspect="1"/>
          </p:cNvPicPr>
          <p:nvPr/>
        </p:nvPicPr>
        <p:blipFill>
          <a:blip r:embed="rId3"/>
          <a:stretch>
            <a:fillRect/>
          </a:stretch>
        </p:blipFill>
        <p:spPr>
          <a:xfrm>
            <a:off x="5691047" y="113014"/>
            <a:ext cx="984616" cy="673685"/>
          </a:xfrm>
          <a:prstGeom prst="rect">
            <a:avLst/>
          </a:prstGeom>
        </p:spPr>
      </p:pic>
    </p:spTree>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a="http://schemas.openxmlformats.org/drawingml/2006/main"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a="http://schemas.openxmlformats.org/drawingml/2006/main"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33024</TotalTime>
  <Words>520</Words>
  <Application>Microsoft Macintosh PowerPoint</Application>
  <PresentationFormat>Format A4 (210 x 297 mm)</PresentationFormat>
  <Paragraphs>66</Paragraphs>
  <Slides>3</Slides>
  <Notes>1</Notes>
  <HiddenSlides>0</HiddenSlides>
  <MMClips>0</MMClips>
  <ScaleCrop>false</ScaleCrop>
  <HeadingPairs>
    <vt:vector size="4" baseType="variant">
      <vt:variant>
        <vt:lpstr>Modèle de conception</vt:lpstr>
      </vt:variant>
      <vt:variant>
        <vt:i4>1</vt:i4>
      </vt:variant>
      <vt:variant>
        <vt:lpstr>Titres des diapositives</vt:lpstr>
      </vt:variant>
      <vt:variant>
        <vt:i4>3</vt:i4>
      </vt:variant>
    </vt:vector>
  </HeadingPairs>
  <TitlesOfParts>
    <vt:vector size="4" baseType="lpstr">
      <vt:lpstr>Thème Office</vt:lpstr>
      <vt:lpstr>Diapositive 1</vt:lpstr>
      <vt:lpstr>Diapositive 2</vt:lpstr>
      <vt:lpstr>Diapositive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Microsoft Office</dc:creator>
  <cp:lastModifiedBy>altare</cp:lastModifiedBy>
  <cp:revision>24</cp:revision>
  <dcterms:created xsi:type="dcterms:W3CDTF">2021-12-10T17:08:29Z</dcterms:created>
  <dcterms:modified xsi:type="dcterms:W3CDTF">2021-12-11T17:12:09Z</dcterms:modified>
</cp:coreProperties>
</file>